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262" r:id="rId6"/>
    <p:sldId id="268" r:id="rId7"/>
    <p:sldId id="267" r:id="rId8"/>
    <p:sldId id="269" r:id="rId9"/>
    <p:sldId id="26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71" r:id="rId20"/>
    <p:sldId id="283" r:id="rId21"/>
    <p:sldId id="284" r:id="rId22"/>
    <p:sldId id="273" r:id="rId23"/>
    <p:sldId id="265" r:id="rId24"/>
    <p:sldId id="272" r:id="rId25"/>
    <p:sldId id="270" r:id="rId26"/>
  </p:sldIdLst>
  <p:sldSz cx="12192000" cy="6858000"/>
  <p:notesSz cx="6858000" cy="9144000"/>
  <p:embeddedFontLst>
    <p:embeddedFont>
      <p:font typeface="Roboto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Arial Black" pitchFamily="34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6614" autoAdjust="0"/>
  </p:normalViewPr>
  <p:slideViewPr>
    <p:cSldViewPr>
      <p:cViewPr>
        <p:scale>
          <a:sx n="79" d="100"/>
          <a:sy n="79" d="100"/>
        </p:scale>
        <p:origin x="-1027" y="-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824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Обработка</a:t>
            </a:r>
            <a:r>
              <a:rPr lang="ru-RU" baseline="0" dirty="0" smtClean="0"/>
              <a:t> недоступности модулей, появление новых сообщений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1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dead letter queue, DLQ)</a:t>
            </a:r>
            <a:endParaRPr dirty="0"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Разобраться с </a:t>
            </a:r>
            <a:r>
              <a:rPr lang="en-US" dirty="0" smtClean="0"/>
              <a:t>Avro </a:t>
            </a:r>
            <a:r>
              <a:rPr lang="ru-RU" dirty="0" smtClean="0"/>
              <a:t>и</a:t>
            </a:r>
            <a:r>
              <a:rPr lang="ru-RU" baseline="0" dirty="0" smtClean="0"/>
              <a:t> разобраться как делают обработку </a:t>
            </a:r>
            <a:r>
              <a:rPr lang="en-US" baseline="0" dirty="0" smtClean="0"/>
              <a:t>Poison</a:t>
            </a:r>
            <a:r>
              <a:rPr lang="ru-RU" baseline="0" dirty="0" smtClean="0"/>
              <a:t> </a:t>
            </a:r>
            <a:r>
              <a:rPr lang="en-US" baseline="0" dirty="0" smtClean="0"/>
              <a:t>Pill</a:t>
            </a:r>
            <a:endParaRPr lang="ru-RU" baseline="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25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ctr" anchorCtr="0">
            <a:noAutofit/>
          </a:bodyPr>
          <a:lstStyle/>
          <a:p>
            <a:pPr marL="457179" indent="-228590"/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ru.wikipedia.org/wiki/%D0%91%D1%80%D0%BE%D0%BA%D0%B5%D1%80_%D1%81%D0%BE%D0%BE%D0%B1%D1%89%D0%B5%D0%BD%D0%B8%D0%B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ru.wikipedia.org/wiki/%D0%98%D0%B7%D0%B4%D0%B0%D1%82%D0%B5%D0%BB%D1%8C-%D0%BF%D0%BE%D0%B4%D0%BF%D0%B8%D1%81%D1%87%D0%B8%D0%BA_(%D1%88%D0%B0%D0%B1%D0%BB%D0%BE%D0%BD_%D0%BF%D1%80%D0%BE%D0%B5%D0%BA%D1%82%D0%B8%D1%80%D0%BE%D0%B2%D0%B0%D0%BD%D0%B8%D1%8F)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287688" y="2862891"/>
            <a:ext cx="8904310" cy="207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54338" lvl="0" indent="-2954338"/>
            <a:r>
              <a:rPr lang="ru-RU" sz="2800" b="1" dirty="0" err="1"/>
              <a:t>Apache</a:t>
            </a:r>
            <a:r>
              <a:rPr lang="ru-RU" sz="2800" b="1" dirty="0"/>
              <a:t> </a:t>
            </a:r>
            <a:r>
              <a:rPr lang="ru-RU" sz="2800" b="1" dirty="0" err="1"/>
              <a:t>Kafka</a:t>
            </a:r>
            <a:r>
              <a:rPr lang="ru-RU" sz="2800" dirty="0"/>
              <a:t> — распределённый программный </a:t>
            </a:r>
            <a:r>
              <a:rPr lang="ru-RU" sz="2800" dirty="0">
                <a:hlinkClick r:id="rId4" tooltip="Брокер сообщений"/>
              </a:rPr>
              <a:t>брокер </a:t>
            </a:r>
            <a:r>
              <a:rPr lang="ru-RU" sz="2800" dirty="0" smtClean="0">
                <a:hlinkClick r:id="rId4" tooltip="Брокер сообщений"/>
              </a:rPr>
              <a:t>сообщений</a:t>
            </a:r>
            <a:endParaRPr lang="en-US" sz="2800" dirty="0" smtClean="0"/>
          </a:p>
          <a:p>
            <a:pPr marL="2954338" lvl="1" indent="-2954338"/>
            <a:r>
              <a:rPr lang="ru-RU" sz="2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sz="2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система обмена сообщениями)</a:t>
            </a:r>
            <a:endParaRPr sz="2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10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5" y="2646867"/>
            <a:ext cx="18669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5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287688" y="1988840"/>
            <a:ext cx="8904310" cy="367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b="1" dirty="0"/>
              <a:t>Брокер </a:t>
            </a:r>
            <a:r>
              <a:rPr lang="ru-RU" sz="2800" b="1" dirty="0" smtClean="0"/>
              <a:t>сообщений </a:t>
            </a:r>
            <a:r>
              <a:rPr lang="ru-RU" sz="2800" dirty="0" smtClean="0"/>
              <a:t>— </a:t>
            </a:r>
            <a:r>
              <a:rPr lang="ru-RU" sz="2800" dirty="0"/>
              <a:t>архитектурный паттерн в распределенных системах; </a:t>
            </a:r>
            <a:endParaRPr lang="ru-RU" sz="2800" dirty="0" smtClean="0"/>
          </a:p>
          <a:p>
            <a:endParaRPr lang="ru-RU" sz="2800" dirty="0"/>
          </a:p>
          <a:p>
            <a:r>
              <a:rPr lang="ru-RU" sz="2800" dirty="0" smtClean="0"/>
              <a:t>приложение</a:t>
            </a:r>
            <a:r>
              <a:rPr lang="ru-RU" sz="2800" dirty="0"/>
              <a:t>, которое </a:t>
            </a:r>
            <a:r>
              <a:rPr lang="ru-RU" sz="2800" b="1" dirty="0"/>
              <a:t>преобразует сообщение </a:t>
            </a:r>
            <a:r>
              <a:rPr lang="ru-RU" sz="2800" dirty="0"/>
              <a:t>по одному протоколу от приложения-источника, в сообщение протокола приложения-приемника, тем самым выступая между ними посредником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11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5" y="2646867"/>
            <a:ext cx="18669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7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287688" y="1268760"/>
            <a:ext cx="890431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Кроме преобразования сообщений из одного формата в другой, в задачи брокера сообщений также входит</a:t>
            </a:r>
            <a:r>
              <a:rPr lang="ru-RU" sz="2400" dirty="0" smtClean="0"/>
              <a:t>:</a:t>
            </a:r>
          </a:p>
          <a:p>
            <a:r>
              <a:rPr lang="ru-RU" sz="2400" dirty="0" smtClean="0"/>
              <a:t> 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проверка сообщения на ошибки</a:t>
            </a:r>
            <a:r>
              <a:rPr lang="ru-RU" sz="2000" dirty="0" smtClean="0"/>
              <a:t>;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маршрутизация </a:t>
            </a:r>
            <a:r>
              <a:rPr lang="ru-RU" sz="2000" dirty="0"/>
              <a:t>конкретному приемнику(</a:t>
            </a:r>
            <a:r>
              <a:rPr lang="ru-RU" sz="2000" dirty="0" err="1"/>
              <a:t>ам</a:t>
            </a:r>
            <a:r>
              <a:rPr lang="ru-RU" sz="2000" dirty="0"/>
              <a:t>);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разбиение </a:t>
            </a:r>
            <a:r>
              <a:rPr lang="ru-RU" sz="2000" dirty="0"/>
              <a:t>сообщения на несколько маленьких, а затем агрегирование ответов приемников и отправка результата источнику;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сохранение </a:t>
            </a:r>
            <a:r>
              <a:rPr lang="ru-RU" sz="2000" dirty="0"/>
              <a:t>сообщений в базе данных;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вызов </a:t>
            </a:r>
            <a:r>
              <a:rPr lang="ru-RU" sz="2000" dirty="0"/>
              <a:t>веб-сервисов;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распространение </a:t>
            </a:r>
            <a:r>
              <a:rPr lang="ru-RU" sz="2000" dirty="0"/>
              <a:t>сообщений подписчикам, если </a:t>
            </a:r>
            <a:r>
              <a:rPr lang="ru-RU" sz="2000" dirty="0" smtClean="0"/>
              <a:t>используются </a:t>
            </a:r>
            <a:r>
              <a:rPr lang="ru-RU" sz="2000" dirty="0" smtClean="0">
                <a:hlinkClick r:id="rId4" tooltip="Издатель-подписчик (шаблон проектирования)"/>
              </a:rPr>
              <a:t>шаблоны </a:t>
            </a:r>
            <a:r>
              <a:rPr lang="ru-RU" sz="2000" dirty="0">
                <a:hlinkClick r:id="rId4" tooltip="Издатель-подписчик (шаблон проектирования)"/>
              </a:rPr>
              <a:t>типа издатель-подписчик</a:t>
            </a:r>
            <a:r>
              <a:rPr lang="ru-RU" sz="2000" dirty="0"/>
              <a:t>.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12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5" y="2646867"/>
            <a:ext cx="18669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4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13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989431"/>
            <a:ext cx="4895812" cy="34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8" y="1628800"/>
            <a:ext cx="18223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8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14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22" y="1696764"/>
            <a:ext cx="27209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22" y="4096568"/>
            <a:ext cx="275113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86" y="1647849"/>
            <a:ext cx="2767013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36" y="1647849"/>
            <a:ext cx="2873375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2" y="1844824"/>
            <a:ext cx="18223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9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15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268760"/>
            <a:ext cx="6442826" cy="241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3691804"/>
            <a:ext cx="6370819" cy="25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5"/>
            <a:ext cx="18223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7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16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5"/>
            <a:ext cx="18223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268760"/>
            <a:ext cx="8784976" cy="511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17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5"/>
            <a:ext cx="18223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340768"/>
            <a:ext cx="7416824" cy="498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4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" y="27384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 слов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Apache</a:t>
            </a:r>
            <a:r>
              <a:rPr lang="ru-RU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18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85115"/>
            <a:ext cx="9035107" cy="510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5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91041" y="5949280"/>
            <a:ext cx="185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Arial Black" pitchFamily="34" charset="0"/>
              </a:rPr>
              <a:t>CourseWork</a:t>
            </a:r>
            <a:endParaRPr lang="ru-RU" sz="18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93" y="1484784"/>
            <a:ext cx="6066546" cy="463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19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Приложение управления </a:t>
            </a:r>
            <a:r>
              <a:rPr lang="ru-RU" sz="3600" dirty="0" smtClean="0"/>
              <a:t>пользователями</a:t>
            </a:r>
            <a:endParaRPr lang="en-US" sz="3600" dirty="0" smtClean="0"/>
          </a:p>
          <a:p>
            <a:pPr marL="0" lvl="0" indent="0">
              <a:buSzPts val="3600"/>
            </a:pPr>
            <a:r>
              <a:rPr lang="ru-RU" sz="3600" dirty="0" smtClean="0"/>
              <a:t>с </a:t>
            </a:r>
            <a:r>
              <a:rPr lang="ru-RU" sz="3600" dirty="0"/>
              <a:t>использованием </a:t>
            </a:r>
            <a:r>
              <a:rPr lang="ru-RU" sz="3600" dirty="0" err="1"/>
              <a:t>Apache</a:t>
            </a:r>
            <a:r>
              <a:rPr lang="ru-RU" sz="3600" dirty="0"/>
              <a:t> </a:t>
            </a:r>
            <a:r>
              <a:rPr lang="ru-RU" sz="3600" dirty="0" err="1"/>
              <a:t>Kafka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Ведущий консультант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«Борлас»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600" b="1" dirty="0">
                <a:solidFill>
                  <a:schemeClr val="bg1"/>
                </a:solidFill>
              </a:rPr>
              <a:t>Compare Apache Kafka and Oracle SOA Cloud Service, SOA </a:t>
            </a:r>
            <a:r>
              <a:rPr lang="en-US" sz="3600" b="1" dirty="0" smtClean="0">
                <a:solidFill>
                  <a:schemeClr val="bg1"/>
                </a:solidFill>
              </a:rPr>
              <a:t>Suite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5949280"/>
            <a:ext cx="10326300" cy="35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-US" sz="1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www.g2.com/compare/apache-kafka-vs-oracle-soa-cloud-service-soa-suite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20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511" y="1278457"/>
            <a:ext cx="7640910" cy="467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1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3600" b="1" dirty="0">
                <a:solidFill>
                  <a:schemeClr val="bg1"/>
                </a:solidFill>
              </a:rPr>
              <a:t>Compare Apache Kafka and Oracle SOA Cloud Service, SOA </a:t>
            </a:r>
            <a:r>
              <a:rPr lang="en-US" sz="3600" b="1" dirty="0" smtClean="0">
                <a:solidFill>
                  <a:schemeClr val="bg1"/>
                </a:solidFill>
              </a:rPr>
              <a:t>Suite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5949280"/>
            <a:ext cx="10326300" cy="35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https://www.trustradius.com/compare-products/apache-kafka-vs-oracle-bpm-suite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21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78" y="1550193"/>
            <a:ext cx="9099550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0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Достигнутые цели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1;p27"/>
          <p:cNvSpPr/>
          <p:nvPr/>
        </p:nvSpPr>
        <p:spPr>
          <a:xfrm>
            <a:off x="1826073" y="4574448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2;p27"/>
          <p:cNvSpPr/>
          <p:nvPr/>
        </p:nvSpPr>
        <p:spPr>
          <a:xfrm>
            <a:off x="4507810" y="4574448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3;p27"/>
          <p:cNvSpPr/>
          <p:nvPr/>
        </p:nvSpPr>
        <p:spPr>
          <a:xfrm>
            <a:off x="1970737" y="2202848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b="1" i="0" u="none" strike="noStrike" cap="none" dirty="0" smtClean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Все намеченные доработки реализованы</a:t>
            </a:r>
            <a:endParaRPr sz="3200" b="1" i="0" u="none" strike="noStrike" cap="none" dirty="0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74;p27"/>
          <p:cNvSpPr txBox="1"/>
          <p:nvPr/>
        </p:nvSpPr>
        <p:spPr>
          <a:xfrm>
            <a:off x="1199456" y="213726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6;p27"/>
          <p:cNvSpPr/>
          <p:nvPr/>
        </p:nvSpPr>
        <p:spPr>
          <a:xfrm>
            <a:off x="1970737" y="3176199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Получен первый опыт работы c </a:t>
            </a:r>
            <a:r>
              <a:rPr lang="ru-RU" sz="3200" b="1" dirty="0" err="1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Apache</a:t>
            </a:r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3200" b="1" dirty="0" err="1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Kafka</a:t>
            </a:r>
            <a:endParaRPr lang="ru-RU" sz="3200" b="1" dirty="0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77;p27"/>
          <p:cNvSpPr/>
          <p:nvPr/>
        </p:nvSpPr>
        <p:spPr>
          <a:xfrm>
            <a:off x="1970737" y="4293566"/>
            <a:ext cx="9670593" cy="1223666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Намечены дальнейшие шаги изучения необходимых материалов</a:t>
            </a:r>
          </a:p>
        </p:txBody>
      </p:sp>
      <p:sp>
        <p:nvSpPr>
          <p:cNvPr id="23" name="Google Shape;280;p27"/>
          <p:cNvSpPr txBox="1"/>
          <p:nvPr/>
        </p:nvSpPr>
        <p:spPr>
          <a:xfrm>
            <a:off x="1199456" y="311330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82;p27"/>
          <p:cNvSpPr txBox="1"/>
          <p:nvPr/>
        </p:nvSpPr>
        <p:spPr>
          <a:xfrm>
            <a:off x="1199456" y="421340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22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https://habrastorage.org/webt/kf/wi/ng/kfwingovgm_a1zuguaeb3kheor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322303"/>
            <a:ext cx="5256584" cy="44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habrastorage.org/webt/xf/g2/ih/xfg2iho6ulmxpc31qgpgd7ibd7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22" y="1340768"/>
            <a:ext cx="586097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webt/uu/xv/9d/uuxv9defqhw1kk6ko3061m24w1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3391714"/>
            <a:ext cx="5860970" cy="21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351" y="5733256"/>
            <a:ext cx="1002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Retry</a:t>
            </a:r>
            <a:r>
              <a:rPr lang="ru-RU" sz="1800" dirty="0"/>
              <a:t> </a:t>
            </a:r>
            <a:r>
              <a:rPr lang="ru-RU" sz="1800" dirty="0" err="1"/>
              <a:t>topic</a:t>
            </a:r>
            <a:r>
              <a:rPr lang="ru-RU" sz="1800" dirty="0"/>
              <a:t>: популярное ходовое </a:t>
            </a:r>
            <a:r>
              <a:rPr lang="ru-RU" sz="1800" dirty="0" smtClean="0"/>
              <a:t>решение</a:t>
            </a:r>
          </a:p>
          <a:p>
            <a:r>
              <a:rPr lang="en-US" sz="1800" dirty="0"/>
              <a:t>https://habr.com/ru/company/southbridge/blog/531838</a:t>
            </a:r>
            <a:r>
              <a:rPr lang="en-US" sz="1800" dirty="0" smtClean="0"/>
              <a:t>/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23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0" name="Picture 2" descr="Consumer | REST API | Kafka Broker | Produc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56792"/>
            <a:ext cx="892968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2815" y="5426640"/>
            <a:ext cx="10029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Handle a Poison Pill</a:t>
            </a:r>
          </a:p>
          <a:p>
            <a:r>
              <a:rPr lang="en-US" sz="1200" dirty="0">
                <a:latin typeface="+mj-lt"/>
              </a:rPr>
              <a:t>https://www.confluent.io/blog/spring-kafka-can-your-kafka-consumers-handle-a-poison-pill/#:~:text=A%20poison%20pill%20(in%20the,A%20deserialization%20failure</a:t>
            </a:r>
            <a:endParaRPr lang="ru-RU" sz="1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24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4294967295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консультант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«Борлас»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vlulin@borlas.ru / vlyulin@gmail.com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3144404" y="2276872"/>
            <a:ext cx="64510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Дальнейшая разработка приложения </a:t>
            </a:r>
            <a:r>
              <a:rPr lang="en-US" sz="1600" b="1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hw17-MicroServices</a:t>
            </a:r>
          </a:p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использованием принципов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архитектуры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279576" y="243198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957220" y="258586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144404" y="4119343"/>
            <a:ext cx="64510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Знакомство с </a:t>
            </a:r>
            <a:r>
              <a:rPr lang="ru-RU" sz="1600" b="1" dirty="0" err="1"/>
              <a:t>Apache</a:t>
            </a:r>
            <a:r>
              <a:rPr lang="ru-RU" sz="1600" b="1" dirty="0"/>
              <a:t> </a:t>
            </a:r>
            <a:r>
              <a:rPr lang="ru-RU" sz="1600" b="1" dirty="0" err="1" smtClean="0"/>
              <a:t>Kafka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279576" y="427445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957220" y="4274452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276877" y="1982418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Замена своего сервера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sym typeface="Roboto"/>
              </a:rPr>
              <a:t>обмена сообщениями между модулями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sym typeface="Roboto"/>
              </a:rPr>
              <a:t>на </a:t>
            </a:r>
            <a:r>
              <a:rPr lang="ru-RU" sz="1600" dirty="0" err="1" smtClean="0"/>
              <a:t>Apache</a:t>
            </a:r>
            <a:r>
              <a:rPr lang="ru-RU" sz="1600" dirty="0" smtClean="0"/>
              <a:t> </a:t>
            </a:r>
            <a:r>
              <a:rPr lang="ru-RU" sz="1600" dirty="0" err="1" smtClean="0"/>
              <a:t>Kafka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783632" y="19168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276877" y="2051056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276877" y="3248344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Регистрация клиентов в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модуле</a:t>
            </a:r>
          </a:p>
        </p:txBody>
      </p:sp>
      <p:sp>
        <p:nvSpPr>
          <p:cNvPr id="251" name="Google Shape;251;p26"/>
          <p:cNvSpPr/>
          <p:nvPr/>
        </p:nvSpPr>
        <p:spPr>
          <a:xfrm>
            <a:off x="3276877" y="4509727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Добавление онлайн мониторинга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2783632" y="318545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783632" y="442956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4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351745" y="1942511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dirty="0" err="1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Apache</a:t>
            </a:r>
            <a:r>
              <a:rPr lang="ru-RU" sz="2000" dirty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 </a:t>
            </a:r>
            <a:r>
              <a:rPr lang="ru-RU" sz="2000" dirty="0" err="1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Kafka</a:t>
            </a:r>
            <a:endParaRPr sz="2000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67939" y="187692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161184" y="201114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351745" y="2915862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WebSockets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351745" y="3889213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Spring Boot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351745" y="4862564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JavaScript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667939" y="28529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161184" y="3156130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667939" y="380904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161184" y="41122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667939" y="47894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161184" y="4935310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320865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5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было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9366"/>
            <a:ext cx="8236628" cy="445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04312" y="602128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 Black" pitchFamily="34" charset="0"/>
              </a:rPr>
              <a:t>hw16-MessageSystem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6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Задача: разделить на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44" y="1271499"/>
            <a:ext cx="8711952" cy="4965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7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было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21" y="1628800"/>
            <a:ext cx="91725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92344" y="60212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 Black" pitchFamily="34" charset="0"/>
              </a:rPr>
              <a:t>hw17-MicroServices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8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4472" y="59492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Arial Black" pitchFamily="34" charset="0"/>
              </a:rPr>
              <a:t>CourseWork</a:t>
            </a:r>
            <a:endParaRPr lang="ru-RU" sz="1800" dirty="0">
              <a:latin typeface="Arial Black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52" y="1556792"/>
            <a:ext cx="7898656" cy="447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9</a:t>
            </a:r>
            <a:r>
              <a:rPr lang="ru-RU" b="1" dirty="0" smtClean="0">
                <a:solidFill>
                  <a:schemeClr val="bg1"/>
                </a:solidFill>
              </a:rPr>
              <a:t> / 25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655</Words>
  <Application>Microsoft Office PowerPoint</Application>
  <PresentationFormat>Произвольный</PresentationFormat>
  <Paragraphs>186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Roboto</vt:lpstr>
      <vt:lpstr>Calibri</vt:lpstr>
      <vt:lpstr>Times New Roman</vt:lpstr>
      <vt:lpstr>Arial Black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Люлин Вадим Евгеньевич</cp:lastModifiedBy>
  <cp:revision>24</cp:revision>
  <dcterms:modified xsi:type="dcterms:W3CDTF">2021-01-13T19:01:00Z</dcterms:modified>
</cp:coreProperties>
</file>